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icolage Grotesque Extra Bold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3-4.png>
</file>

<file path=ppt/media/image-5-1.png>
</file>

<file path=ppt/media/image-6-1.png>
</file>

<file path=ppt/media/image-7-1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432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Strategic Sales Performance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0098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Global Chocolate Distribution: Transforming 3,282 transactions into actionable intelligence through advanced data analytics and machine learning.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52467"/>
            <a:ext cx="2530673" cy="426244"/>
          </a:xfrm>
          <a:prstGeom prst="roundRect">
            <a:avLst>
              <a:gd name="adj" fmla="val 17880"/>
            </a:avLst>
          </a:prstGeom>
          <a:solidFill>
            <a:srgbClr val="3E0845"/>
          </a:solidFill>
          <a:ln/>
        </p:spPr>
      </p:sp>
      <p:sp>
        <p:nvSpPr>
          <p:cNvPr id="6" name="Text 3"/>
          <p:cNvSpPr/>
          <p:nvPr/>
        </p:nvSpPr>
        <p:spPr>
          <a:xfrm>
            <a:off x="929878" y="5520452"/>
            <a:ext cx="225849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SCIENCE PROJECT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3437811" y="5444847"/>
            <a:ext cx="1651635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EEAEF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581519" y="5520452"/>
            <a:ext cx="136421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JANUARY 2026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858" y="644366"/>
            <a:ext cx="7720846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Strategic Recommendations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4858" y="1748314"/>
            <a:ext cx="6550343" cy="87403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83337" y="2832854"/>
            <a:ext cx="2802255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Secure Supply Chain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983337" y="3300412"/>
            <a:ext cx="6113383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Establish 15% safety stock buffer for anchor products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748314"/>
            <a:ext cx="6550343" cy="87403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33680" y="2832854"/>
            <a:ext cx="3042761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Seasonal Optimization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7533680" y="3300412"/>
            <a:ext cx="6113383" cy="686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Finalize holiday inventory by October; launch off-season campaigns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58" y="4205168"/>
            <a:ext cx="6550343" cy="87403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3337" y="5289709"/>
            <a:ext cx="2947154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Market Segmentation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83337" y="5757267"/>
            <a:ext cx="6113383" cy="686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UK: cost reduction; USA: premium focus; India: volume growth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205168"/>
            <a:ext cx="6550343" cy="87403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33680" y="5289709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Value-Based Selling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7533680" y="5757267"/>
            <a:ext cx="6113383" cy="686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 sales team on premium products; incentivize total revenue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764858" y="6898838"/>
            <a:ext cx="13100685" cy="686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Bottom Line: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Pivot from volume-only strategy to value-driven, seasonally-optimized approach for sustained growth and profitability.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41308" y="514350"/>
            <a:ext cx="4618792" cy="577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The Challenge</a:t>
            </a:r>
            <a:endParaRPr lang="en-US" sz="3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1308" y="1486376"/>
            <a:ext cx="8128278" cy="46059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27977" y="2857738"/>
            <a:ext cx="4168616" cy="923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Critical Business Problems</a:t>
            </a:r>
            <a:endParaRPr lang="en-US" sz="2900" dirty="0"/>
          </a:p>
        </p:txBody>
      </p:sp>
      <p:sp>
        <p:nvSpPr>
          <p:cNvPr id="5" name="Text 2"/>
          <p:cNvSpPr/>
          <p:nvPr/>
        </p:nvSpPr>
        <p:spPr>
          <a:xfrm>
            <a:off x="9527977" y="3931563"/>
            <a:ext cx="4168616" cy="804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organization struggled with unpredictable revenue and poor inventory alignment across global markets.</a:t>
            </a:r>
            <a:endParaRPr lang="en-US" sz="1450" dirty="0"/>
          </a:p>
        </p:txBody>
      </p:sp>
      <p:sp>
        <p:nvSpPr>
          <p:cNvPr id="6" name="Shape 3"/>
          <p:cNvSpPr/>
          <p:nvPr/>
        </p:nvSpPr>
        <p:spPr>
          <a:xfrm>
            <a:off x="941308" y="6430685"/>
            <a:ext cx="4148971" cy="1284565"/>
          </a:xfrm>
          <a:prstGeom prst="roundRect">
            <a:avLst>
              <a:gd name="adj" fmla="val 6041"/>
            </a:avLst>
          </a:prstGeom>
          <a:solidFill>
            <a:srgbClr val="282D5E"/>
          </a:solidFill>
          <a:ln/>
        </p:spPr>
      </p:sp>
      <p:sp>
        <p:nvSpPr>
          <p:cNvPr id="7" name="Text 4"/>
          <p:cNvSpPr/>
          <p:nvPr/>
        </p:nvSpPr>
        <p:spPr>
          <a:xfrm>
            <a:off x="1125974" y="6615351"/>
            <a:ext cx="2309336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Fragmentation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1125974" y="6994327"/>
            <a:ext cx="3779639" cy="536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60% of date records corrupted, preventing accurate analysis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5240655" y="6430685"/>
            <a:ext cx="4148971" cy="1284565"/>
          </a:xfrm>
          <a:prstGeom prst="roundRect">
            <a:avLst>
              <a:gd name="adj" fmla="val 6041"/>
            </a:avLst>
          </a:prstGeom>
          <a:solidFill>
            <a:srgbClr val="282D5E"/>
          </a:solidFill>
          <a:ln/>
        </p:spPr>
      </p:sp>
      <p:sp>
        <p:nvSpPr>
          <p:cNvPr id="10" name="Text 7"/>
          <p:cNvSpPr/>
          <p:nvPr/>
        </p:nvSpPr>
        <p:spPr>
          <a:xfrm>
            <a:off x="5425321" y="6615351"/>
            <a:ext cx="2309336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Unknown Drivers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5425321" y="6994327"/>
            <a:ext cx="3779639" cy="536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Uncertainty about what truly drives profit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9540002" y="6430685"/>
            <a:ext cx="4148971" cy="1284565"/>
          </a:xfrm>
          <a:prstGeom prst="roundRect">
            <a:avLst>
              <a:gd name="adj" fmla="val 6041"/>
            </a:avLst>
          </a:prstGeom>
          <a:solidFill>
            <a:srgbClr val="282D5E"/>
          </a:solidFill>
          <a:ln/>
        </p:spPr>
      </p:sp>
      <p:sp>
        <p:nvSpPr>
          <p:cNvPr id="13" name="Text 10"/>
          <p:cNvSpPr/>
          <p:nvPr/>
        </p:nvSpPr>
        <p:spPr>
          <a:xfrm>
            <a:off x="9724668" y="6615351"/>
            <a:ext cx="2310289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Reactive Operations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9724668" y="6994327"/>
            <a:ext cx="3779639" cy="536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Emergency shipping and costly stock-outs during peaks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8310"/>
            <a:ext cx="68003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Key Research Questions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80717"/>
            <a:ext cx="1767840" cy="1767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32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Revenue Drivers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22463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Which product-country combinations generate the highest revenue?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2880717"/>
            <a:ext cx="1767840" cy="17678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932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Seasonal Patterns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422463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Are there significant monthly cycles requiring adjusted inventory?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2880717"/>
            <a:ext cx="1767840" cy="17678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932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Sales Efficiency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422463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Which salespeople excel at premium selling vs. bulk distribution?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880717"/>
            <a:ext cx="1767840" cy="17678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932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Market Behavior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422463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do purchasing patterns differ across geographic regions?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471" y="715685"/>
            <a:ext cx="5124926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The Dataset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7471" y="1430298"/>
            <a:ext cx="3074908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3,282 Transactions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17471" y="2092523"/>
            <a:ext cx="13195459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Global sales records from January 2024 to December 2025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7471" y="2715458"/>
            <a:ext cx="6481882" cy="676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6</a:t>
            </a:r>
            <a:endParaRPr lang="en-US" sz="5300" dirty="0"/>
          </a:p>
        </p:txBody>
      </p:sp>
      <p:sp>
        <p:nvSpPr>
          <p:cNvPr id="6" name="Text 4"/>
          <p:cNvSpPr/>
          <p:nvPr/>
        </p:nvSpPr>
        <p:spPr>
          <a:xfrm>
            <a:off x="2677120" y="3633192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Features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17471" y="4064556"/>
            <a:ext cx="6481882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Original data columns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430929" y="2715458"/>
            <a:ext cx="6482001" cy="676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60%</a:t>
            </a:r>
            <a:endParaRPr lang="en-US" sz="5300" dirty="0"/>
          </a:p>
        </p:txBody>
      </p:sp>
      <p:sp>
        <p:nvSpPr>
          <p:cNvPr id="9" name="Text 7"/>
          <p:cNvSpPr/>
          <p:nvPr/>
        </p:nvSpPr>
        <p:spPr>
          <a:xfrm>
            <a:off x="9390698" y="3633192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Recovered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7430929" y="4064556"/>
            <a:ext cx="6482001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From corrupted records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17471" y="4654629"/>
            <a:ext cx="3074908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Structure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717471" y="5316855"/>
            <a:ext cx="13195459" cy="1873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Sales Person: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Account manager for each transaction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Country: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Geographic market (UK, USA, India, etc.)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Specific chocolate variety sold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Date: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Transaction timestamp (required repair)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Amount: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Total revenue generated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Boxes Shipped: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Physical volume of order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984" y="830104"/>
            <a:ext cx="7870031" cy="1137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Cleaning: From Chaos to Clarity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36984" y="2186583"/>
            <a:ext cx="18192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01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36984" y="2472928"/>
            <a:ext cx="7870031" cy="2286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6" name="Text 3"/>
          <p:cNvSpPr/>
          <p:nvPr/>
        </p:nvSpPr>
        <p:spPr>
          <a:xfrm>
            <a:off x="636984" y="2609612"/>
            <a:ext cx="2274927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Temporal Recovery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6984" y="2981444"/>
            <a:ext cx="7870031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Repaired 1,900+ corrupted date entries using mixed-format parsing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36984" y="3526274"/>
            <a:ext cx="18192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02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636984" y="3812619"/>
            <a:ext cx="7870031" cy="2286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0" name="Text 7"/>
          <p:cNvSpPr/>
          <p:nvPr/>
        </p:nvSpPr>
        <p:spPr>
          <a:xfrm>
            <a:off x="636984" y="3949303"/>
            <a:ext cx="2895005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Financial Standardization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36984" y="4321135"/>
            <a:ext cx="7870031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Stripped currency symbols and standardized all amounts as floats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636984" y="4865965"/>
            <a:ext cx="18192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36984" y="5152311"/>
            <a:ext cx="7870031" cy="2286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4" name="Text 11"/>
          <p:cNvSpPr/>
          <p:nvPr/>
        </p:nvSpPr>
        <p:spPr>
          <a:xfrm>
            <a:off x="636984" y="5288994"/>
            <a:ext cx="2656165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Categorical Refinement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36984" y="5660827"/>
            <a:ext cx="7870031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Standardized country names and applied title case to all text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36984" y="6205657"/>
            <a:ext cx="18192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636984" y="6492002"/>
            <a:ext cx="7870031" cy="2286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8" name="Text 15"/>
          <p:cNvSpPr/>
          <p:nvPr/>
        </p:nvSpPr>
        <p:spPr>
          <a:xfrm>
            <a:off x="636984" y="6628686"/>
            <a:ext cx="2309813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Outlier Management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36984" y="7000518"/>
            <a:ext cx="7870031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Used IQR method to handle extreme anomalies in sales amounts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603"/>
            <a:ext cx="80913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Key Findings: The Power Law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392811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93790" y="627828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570B60"/>
          </a:solidFill>
          <a:ln/>
        </p:spPr>
      </p:sp>
      <p:sp>
        <p:nvSpPr>
          <p:cNvPr id="5" name="Text 2"/>
          <p:cNvSpPr/>
          <p:nvPr/>
        </p:nvSpPr>
        <p:spPr>
          <a:xfrm>
            <a:off x="1081564" y="6278285"/>
            <a:ext cx="1247061" cy="6804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White Chocolate Bites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2481024" y="627828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9412A4"/>
          </a:solidFill>
          <a:ln/>
        </p:spPr>
      </p:sp>
      <p:sp>
        <p:nvSpPr>
          <p:cNvPr id="7" name="Text 4"/>
          <p:cNvSpPr/>
          <p:nvPr/>
        </p:nvSpPr>
        <p:spPr>
          <a:xfrm>
            <a:off x="2768798" y="6278285"/>
            <a:ext cx="1247180" cy="6804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Dark Chocolate Bar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168378" y="627828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F1CE6"/>
          </a:solidFill>
          <a:ln/>
        </p:spPr>
      </p:sp>
      <p:sp>
        <p:nvSpPr>
          <p:cNvPr id="9" name="Text 6"/>
          <p:cNvSpPr/>
          <p:nvPr/>
        </p:nvSpPr>
        <p:spPr>
          <a:xfrm>
            <a:off x="4456152" y="6278285"/>
            <a:ext cx="1247061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Milk Chocolate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855613" y="627828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DE60ED"/>
          </a:solidFill>
          <a:ln/>
        </p:spPr>
      </p:sp>
      <p:sp>
        <p:nvSpPr>
          <p:cNvPr id="11" name="Text 8"/>
          <p:cNvSpPr/>
          <p:nvPr/>
        </p:nvSpPr>
        <p:spPr>
          <a:xfrm>
            <a:off x="6143387" y="6278285"/>
            <a:ext cx="124718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Hazelnut Crunch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542967" y="627828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ECA4F5"/>
          </a:solidFill>
          <a:ln/>
        </p:spPr>
      </p:sp>
      <p:sp>
        <p:nvSpPr>
          <p:cNvPr id="13" name="Text 10"/>
          <p:cNvSpPr/>
          <p:nvPr/>
        </p:nvSpPr>
        <p:spPr>
          <a:xfrm>
            <a:off x="7830741" y="6278285"/>
            <a:ext cx="1247061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Other Products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638943" y="2416493"/>
            <a:ext cx="4205168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Revenue Concentration</a:t>
            </a:r>
            <a:endParaRPr lang="en-US" sz="3550" dirty="0"/>
          </a:p>
        </p:txBody>
      </p:sp>
      <p:sp>
        <p:nvSpPr>
          <p:cNvPr id="15" name="Text 12"/>
          <p:cNvSpPr/>
          <p:nvPr/>
        </p:nvSpPr>
        <p:spPr>
          <a:xfrm>
            <a:off x="9638943" y="3777258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highlight>
                  <a:srgbClr val="EEAEF6"/>
                </a:highlight>
                <a:latin typeface="Montserrat" pitchFamily="34" charset="0"/>
                <a:ea typeface="Montserrat" pitchFamily="34" charset="-122"/>
                <a:cs typeface="Montserrat" pitchFamily="34" charset="-120"/>
              </a:rPr>
              <a:t>70% of revenue comes from just 2 products: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White Chocolate Bites and Dark Chocolate Bars are the "anchor" products driving business success.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638943" y="5432941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concentration presents both opportunity and risk—these products must be protected with robust supply chains.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6066" y="518636"/>
            <a:ext cx="8200787" cy="580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Seasonal Trends: Dual-Peak Pattern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906066" y="3215878"/>
            <a:ext cx="3715345" cy="464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Revenue Cycles</a:t>
            </a:r>
            <a:endParaRPr lang="en-US" sz="2900" dirty="0"/>
          </a:p>
        </p:txBody>
      </p:sp>
      <p:sp>
        <p:nvSpPr>
          <p:cNvPr id="4" name="Text 2"/>
          <p:cNvSpPr/>
          <p:nvPr/>
        </p:nvSpPr>
        <p:spPr>
          <a:xfrm>
            <a:off x="906066" y="3832384"/>
            <a:ext cx="4191833" cy="540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Analysis revealed distinct seasonal patterns with two major peaks throughout the year.</a:t>
            </a:r>
            <a:endParaRPr lang="en-US" sz="1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8671" y="1498402"/>
            <a:ext cx="8173164" cy="4576882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906066" y="6417469"/>
            <a:ext cx="6333053" cy="1293376"/>
          </a:xfrm>
          <a:prstGeom prst="roundRect">
            <a:avLst>
              <a:gd name="adj" fmla="val 6033"/>
            </a:avLst>
          </a:prstGeom>
          <a:solidFill>
            <a:srgbClr val="282D5E"/>
          </a:solidFill>
          <a:ln/>
        </p:spPr>
      </p:sp>
      <p:sp>
        <p:nvSpPr>
          <p:cNvPr id="7" name="Text 4"/>
          <p:cNvSpPr/>
          <p:nvPr/>
        </p:nvSpPr>
        <p:spPr>
          <a:xfrm>
            <a:off x="1091803" y="6603206"/>
            <a:ext cx="2322076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May Peak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1091803" y="6984563"/>
            <a:ext cx="5961578" cy="270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Spring gifting and Mother's Day drive significant sales increases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7391162" y="6417469"/>
            <a:ext cx="6333173" cy="1293376"/>
          </a:xfrm>
          <a:prstGeom prst="roundRect">
            <a:avLst>
              <a:gd name="adj" fmla="val 6033"/>
            </a:avLst>
          </a:prstGeom>
          <a:solidFill>
            <a:srgbClr val="282D5E"/>
          </a:solidFill>
          <a:ln/>
        </p:spPr>
      </p:sp>
      <p:sp>
        <p:nvSpPr>
          <p:cNvPr id="10" name="Text 7"/>
          <p:cNvSpPr/>
          <p:nvPr/>
        </p:nvSpPr>
        <p:spPr>
          <a:xfrm>
            <a:off x="7576899" y="6603206"/>
            <a:ext cx="2322076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December Peak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7576899" y="6984563"/>
            <a:ext cx="5961698" cy="540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Holiday season shows 15% higher price per box—premium gifting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03966"/>
            <a:ext cx="79842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Geographic Market Maturity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366373"/>
            <a:ext cx="1480185" cy="14801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557463" y="3366373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UK: Stable Cash Cow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557463" y="4211122"/>
            <a:ext cx="23949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volume with low variance—predictable demand and mature operations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366373"/>
            <a:ext cx="1480185" cy="14801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999565" y="3366373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USA: Growth Frontier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999565" y="4211122"/>
            <a:ext cx="23949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volatility with mix of bulk and premium orders—unstandardized market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366373"/>
            <a:ext cx="1480185" cy="148018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441668" y="3366373"/>
            <a:ext cx="23949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India: High Potential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1441668" y="4211122"/>
            <a:ext cx="23949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Currently low density but steady month-over-month growth—expansion opportunity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97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Predictive Model Performance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258020"/>
            <a:ext cx="584168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Random Forest Regressor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31651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Developed a predictive model achieving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highlight>
                  <a:srgbClr val="EEAEF6"/>
                </a:highlight>
                <a:latin typeface="Montserrat" pitchFamily="34" charset="0"/>
                <a:ea typeface="Montserrat" pitchFamily="34" charset="-122"/>
                <a:cs typeface="Montserrat" pitchFamily="34" charset="-120"/>
              </a:rPr>
              <a:t>R-squared score of 0.90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enabling accurate revenue forecasting.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259461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0.85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6280190" y="529125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Volume Correlation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280190" y="6136005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Boxes shipped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893493" y="4259461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0.60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8893493" y="529125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Price Correlation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893493" y="6136005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Price per box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06795" y="4259461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12.4%</a:t>
            </a:r>
            <a:endParaRPr lang="en-US" sz="5850" dirty="0"/>
          </a:p>
        </p:txBody>
      </p:sp>
      <p:sp>
        <p:nvSpPr>
          <p:cNvPr id="13" name="Text 10"/>
          <p:cNvSpPr/>
          <p:nvPr/>
        </p:nvSpPr>
        <p:spPr>
          <a:xfrm>
            <a:off x="11506795" y="5291257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YoY Growth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1506795" y="5781675"/>
            <a:ext cx="23298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Annual increase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280190" y="67540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Insight: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While volume drives revenue, unit price is an underutilized lever for growth.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2026-02-03T22:26:55Z</dcterms:created>
  <dcterms:modified xsi:type="dcterms:W3CDTF">2026-02-03T22:26:55Z</dcterms:modified>
</cp:coreProperties>
</file>